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9"/>
  </p:notesMasterIdLst>
  <p:handoutMasterIdLst>
    <p:handoutMasterId r:id="rId30"/>
  </p:handoutMasterIdLst>
  <p:sldIdLst>
    <p:sldId id="274" r:id="rId3"/>
    <p:sldId id="276" r:id="rId4"/>
    <p:sldId id="422" r:id="rId5"/>
    <p:sldId id="353" r:id="rId6"/>
    <p:sldId id="395" r:id="rId7"/>
    <p:sldId id="428" r:id="rId8"/>
    <p:sldId id="429" r:id="rId9"/>
    <p:sldId id="397" r:id="rId10"/>
    <p:sldId id="398" r:id="rId11"/>
    <p:sldId id="399" r:id="rId12"/>
    <p:sldId id="402" r:id="rId13"/>
    <p:sldId id="403" r:id="rId14"/>
    <p:sldId id="405" r:id="rId15"/>
    <p:sldId id="406" r:id="rId16"/>
    <p:sldId id="407" r:id="rId17"/>
    <p:sldId id="408" r:id="rId18"/>
    <p:sldId id="409" r:id="rId19"/>
    <p:sldId id="410" r:id="rId20"/>
    <p:sldId id="411" r:id="rId21"/>
    <p:sldId id="412" r:id="rId22"/>
    <p:sldId id="413" r:id="rId23"/>
    <p:sldId id="415" r:id="rId24"/>
    <p:sldId id="416" r:id="rId25"/>
    <p:sldId id="427" r:id="rId26"/>
    <p:sldId id="419" r:id="rId27"/>
    <p:sldId id="420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21" autoAdjust="0"/>
    <p:restoredTop sz="94533" autoAdjust="0"/>
  </p:normalViewPr>
  <p:slideViewPr>
    <p:cSldViewPr>
      <p:cViewPr varScale="1">
        <p:scale>
          <a:sx n="72" d="100"/>
          <a:sy n="72" d="100"/>
        </p:scale>
        <p:origin x="366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24-Jun-2015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24-Jun-2015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474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24-Jun-2015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24-Jun-2015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vgeorgiev.org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24/ASP.NET-MVC-May-201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55.png"/><Relationship Id="rId3" Type="http://schemas.openxmlformats.org/officeDocument/2006/relationships/hyperlink" Target="http://www.vivacom.bg/" TargetMode="External"/><Relationship Id="rId21" Type="http://schemas.openxmlformats.org/officeDocument/2006/relationships/hyperlink" Target="https://softuni.bg/courses/asp-net-mvc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52.png"/><Relationship Id="rId17" Type="http://schemas.openxmlformats.org/officeDocument/2006/relationships/hyperlink" Target="http://www.luxoft.com/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51.png"/><Relationship Id="rId19" Type="http://schemas.openxmlformats.org/officeDocument/2006/relationships/hyperlink" Target="http://www.indeavr.com/" TargetMode="External"/><Relationship Id="rId4" Type="http://schemas.openxmlformats.org/officeDocument/2006/relationships/image" Target="../media/image48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200" TargetMode="Externa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courses/database-applications/" TargetMode="External"/><Relationship Id="rId3" Type="http://schemas.openxmlformats.org/officeDocument/2006/relationships/hyperlink" Target="https://softuni.bg/courses/web-fundamentals/" TargetMode="External"/><Relationship Id="rId7" Type="http://schemas.openxmlformats.org/officeDocument/2006/relationships/hyperlink" Target="https://softuni.bg/courses/databases/" TargetMode="External"/><Relationship Id="rId2" Type="http://schemas.openxmlformats.org/officeDocument/2006/relationships/hyperlink" Target="https://softuni.bg/courses/programming-basic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uni.bg/courses/javascript-applications/" TargetMode="External"/><Relationship Id="rId5" Type="http://schemas.openxmlformats.org/officeDocument/2006/relationships/hyperlink" Target="https://softuni.bg/courses/javascript-basics/" TargetMode="External"/><Relationship Id="rId10" Type="http://schemas.openxmlformats.org/officeDocument/2006/relationships/image" Target="../media/image16.png"/><Relationship Id="rId4" Type="http://schemas.openxmlformats.org/officeDocument/2006/relationships/hyperlink" Target="https://softuni.bg/courses/oop/" TargetMode="External"/><Relationship Id="rId9" Type="http://schemas.openxmlformats.org/officeDocument/2006/relationships/hyperlink" Target="https://softuni.bg/courses/web-development-basics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9412" y="762000"/>
            <a:ext cx="72299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ASP.NET MVC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08270" y="1905001"/>
            <a:ext cx="7547528" cy="1453874"/>
          </a:xfrm>
        </p:spPr>
        <p:txBody>
          <a:bodyPr>
            <a:normAutofit/>
          </a:bodyPr>
          <a:lstStyle/>
          <a:p>
            <a:r>
              <a:rPr lang="en-US" dirty="0" smtClean="0"/>
              <a:t>Course Program, Trainers,  </a:t>
            </a:r>
            <a:r>
              <a:rPr lang="en-US" dirty="0"/>
              <a:t>Evaluation, </a:t>
            </a:r>
            <a:r>
              <a:rPr lang="en-US" dirty="0" smtClean="0"/>
              <a:t>Exams, Resources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353" y="3813886"/>
            <a:ext cx="3023290" cy="2261698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2" y="3657600"/>
            <a:ext cx="2290811" cy="2365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596248"/>
            <a:ext cx="2225246" cy="244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43000"/>
            <a:ext cx="8875799" cy="5426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Vladimir Georgiev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Microsoft Certified Professional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Software Engineer and Technical Trainer @ </a:t>
            </a:r>
            <a:r>
              <a:rPr lang="en-US" dirty="0"/>
              <a:t>Software University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graduate from </a:t>
            </a:r>
            <a:r>
              <a:rPr lang="en-US" dirty="0" smtClean="0"/>
              <a:t>the Telerik </a:t>
            </a:r>
            <a:r>
              <a:rPr lang="en-US" dirty="0"/>
              <a:t>Software Academy (2013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Student in Technical University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Computer and Software Engineering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Web site &amp; blog: </a:t>
            </a:r>
            <a:r>
              <a:rPr lang="en-US" dirty="0" smtClean="0">
                <a:hlinkClick r:id="rId2"/>
              </a:rPr>
              <a:t>www.VGeorgiev.org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2" y="1524000"/>
            <a:ext cx="2061810" cy="277424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16790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12" y="4876800"/>
            <a:ext cx="11430002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ASP.NET MVC: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43000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/>
              <a:t>Lectures: 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sz="3600" dirty="0" smtClean="0"/>
              <a:t> </a:t>
            </a:r>
            <a:r>
              <a:rPr lang="en-US" sz="3600" dirty="0"/>
              <a:t>hours </a:t>
            </a:r>
            <a:r>
              <a:rPr lang="en-US" sz="3600" dirty="0" smtClean="0"/>
              <a:t>(onsite + YouTube videos)</a:t>
            </a:r>
            <a:endParaRPr lang="en-US" sz="3600" dirty="0"/>
          </a:p>
          <a:p>
            <a:pPr>
              <a:lnSpc>
                <a:spcPct val="110000"/>
              </a:lnSpc>
            </a:pPr>
            <a:r>
              <a:rPr lang="en-US" sz="3600" dirty="0"/>
              <a:t>Practical </a:t>
            </a:r>
            <a:r>
              <a:rPr lang="en-US" sz="3600" dirty="0" smtClean="0"/>
              <a:t>exercises (in class): </a:t>
            </a:r>
            <a:r>
              <a:rPr lang="en-US" sz="3600" dirty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sz="3600" dirty="0" smtClean="0"/>
              <a:t> </a:t>
            </a:r>
            <a:r>
              <a:rPr lang="en-US" sz="3600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Homework</a:t>
            </a:r>
            <a:r>
              <a:rPr lang="en-US" sz="3600" dirty="0"/>
              <a:t>: </a:t>
            </a:r>
            <a:r>
              <a:rPr lang="en-US" sz="3600" dirty="0" smtClean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40</a:t>
            </a:r>
            <a:r>
              <a:rPr lang="en-US" sz="3600" dirty="0" smtClean="0"/>
              <a:t>-</a:t>
            </a:r>
            <a:r>
              <a:rPr lang="en-US" sz="3600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3600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Schedule: May 2015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Teamwork Defense: 4 June 2015</a:t>
            </a:r>
            <a:endParaRPr lang="en-US" sz="36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/>
              <a:t>Practical Exam: 7 June 2015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Training Duration – ASP.NET MVC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414" y="1873066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097" y="4114295"/>
            <a:ext cx="3697855" cy="205790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612" y="4572000"/>
            <a:ext cx="7467600" cy="820600"/>
          </a:xfrm>
        </p:spPr>
        <p:txBody>
          <a:bodyPr/>
          <a:lstStyle/>
          <a:p>
            <a:r>
              <a:rPr lang="en-US" dirty="0" smtClean="0"/>
              <a:t>ASP.NET MVC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884612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86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 </a:t>
            </a:r>
            <a:r>
              <a:rPr lang="en-US" sz="3600" dirty="0" smtClean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bg-BG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Teamwork – 10%</a:t>
            </a: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sz="3600" dirty="0"/>
              <a:t>+ 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sz="3600" dirty="0" smtClean="0"/>
              <a:t>– 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sz="3600" dirty="0"/>
              <a:t>+ 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bg-BG" sz="36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  <a:endParaRPr lang="en-US" sz="3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sz="3600" dirty="0" smtClean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"ASP.NET MVC"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4343400"/>
            <a:ext cx="3044332" cy="20107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ASP.NET MVC practical exam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Design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implement a Web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pplication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Use ASP.NET MVC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Follow the principles of high-quality-code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Practical exam evaluation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The total score come from </a:t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evaluation by the SoftUni team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Practical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85212" y="4495800"/>
            <a:ext cx="2728800" cy="19672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1-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98812" y="2075000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0612" y="2986879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3876987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387" y="3881489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1504949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2" y="742949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2212" y="723898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9062" y="895348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279" y="4114800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3691353" y="1153675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2" y="1966226"/>
            <a:ext cx="2315948" cy="231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99" y="3048000"/>
            <a:ext cx="3698706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ASP.NET MVC </a:t>
            </a:r>
            <a:r>
              <a:rPr lang="en-US" smtClean="0"/>
              <a:t>course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19995" y="1918834"/>
            <a:ext cx="10945658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softuni.bg//trainings/24/ASP.NET-MVC-May-2015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MVC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5041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Microsoft Visual Studio 2013 (update 4)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Use the latest Visual Studio!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Microsoft SQL Server 2012 / 2014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311" y="3429000"/>
            <a:ext cx="4259301" cy="29105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850" y="3581400"/>
            <a:ext cx="3644562" cy="275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MVC</a:t>
            </a:r>
            <a:endParaRPr lang="en-US" dirty="0"/>
          </a:p>
        </p:txBody>
      </p:sp>
      <p:pic>
        <p:nvPicPr>
          <p:cNvPr id="12" name="Picture 11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808289"/>
          </a:xfrm>
        </p:spPr>
        <p:txBody>
          <a:bodyPr/>
          <a:lstStyle/>
          <a:p>
            <a:r>
              <a:rPr lang="en-US" dirty="0" smtClean="0">
                <a:hlinkClick r:id="rId21"/>
              </a:rPr>
              <a:t>https://softuni.bg/courses/asp-net-mvc/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1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ASP.NET MVC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dirty="0" smtClean="0"/>
              <a:t>#3 at the Software University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383722" y="1243421"/>
            <a:ext cx="11349490" cy="2337979"/>
            <a:chOff x="531812" y="1150430"/>
            <a:chExt cx="11053310" cy="2337979"/>
          </a:xfrm>
        </p:grpSpPr>
        <p:sp>
          <p:nvSpPr>
            <p:cNvPr id="34" name="TextBox 33"/>
            <p:cNvSpPr txBox="1"/>
            <p:nvPr/>
          </p:nvSpPr>
          <p:spPr>
            <a:xfrm>
              <a:off x="670276" y="1551587"/>
              <a:ext cx="2628202" cy="1178028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/>
                <a:t>Databases</a:t>
              </a:r>
              <a:endParaRPr lang="bg-BG" sz="2000" dirty="0"/>
            </a:p>
            <a:p>
              <a:r>
                <a:rPr lang="en-US" sz="1600" dirty="0" smtClean="0"/>
                <a:t>10 </a:t>
              </a:r>
              <a:r>
                <a:rPr lang="en-US" sz="1600" dirty="0"/>
                <a:t>times</a:t>
              </a:r>
              <a:r>
                <a:rPr lang="bg-BG" sz="1600" dirty="0"/>
                <a:t> + </a:t>
              </a:r>
              <a:r>
                <a:rPr lang="en-US" sz="1600" dirty="0"/>
                <a:t>exam</a:t>
              </a:r>
              <a:r>
                <a:rPr lang="bg-BG" sz="1600" dirty="0"/>
                <a:t> + </a:t>
              </a:r>
              <a:r>
                <a:rPr lang="en-US" sz="1600" dirty="0"/>
                <a:t>TW</a:t>
              </a:r>
              <a:endParaRPr lang="bg-BG" sz="1600" dirty="0"/>
            </a:p>
            <a:p>
              <a:r>
                <a:rPr lang="bg-BG" sz="1600" dirty="0"/>
                <a:t>4 </a:t>
              </a:r>
              <a:r>
                <a:rPr lang="en-US" sz="1600" dirty="0"/>
                <a:t>weeks</a:t>
              </a:r>
              <a:r>
                <a:rPr lang="bg-BG" sz="1600" dirty="0"/>
                <a:t> * 3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31812" y="1150430"/>
              <a:ext cx="11053310" cy="324493"/>
              <a:chOff x="251520" y="760440"/>
              <a:chExt cx="8713090" cy="304800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251520" y="908650"/>
                <a:ext cx="8713090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6732420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8857848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620994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8332984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/>
            <p:cNvSpPr txBox="1"/>
            <p:nvPr/>
          </p:nvSpPr>
          <p:spPr>
            <a:xfrm>
              <a:off x="3363691" y="1547125"/>
              <a:ext cx="1964779" cy="118249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solidFill>
                    <a:schemeClr val="bg1"/>
                  </a:solidFill>
                </a:rPr>
                <a:t>DB</a:t>
              </a:r>
              <a:r>
                <a:rPr lang="bg-BG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</a:rPr>
                <a:t>Apps</a:t>
              </a:r>
              <a:endParaRPr lang="bg-BG" sz="2000" dirty="0">
                <a:solidFill>
                  <a:schemeClr val="bg1"/>
                </a:solidFill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</a:rPr>
                <a:t>8 </a:t>
              </a:r>
              <a:r>
                <a:rPr lang="en-US" sz="1600" dirty="0">
                  <a:solidFill>
                    <a:schemeClr val="bg1"/>
                  </a:solidFill>
                </a:rPr>
                <a:t>times</a:t>
              </a:r>
              <a:r>
                <a:rPr lang="bg-BG" sz="1600" dirty="0">
                  <a:solidFill>
                    <a:schemeClr val="bg1"/>
                  </a:solidFill>
                </a:rPr>
                <a:t> + </a:t>
              </a:r>
              <a:r>
                <a:rPr lang="en-US" sz="1600" dirty="0">
                  <a:solidFill>
                    <a:schemeClr val="bg1"/>
                  </a:solidFill>
                </a:rPr>
                <a:t>exam</a:t>
              </a:r>
              <a:r>
                <a:rPr lang="bg-BG" sz="1600" dirty="0">
                  <a:solidFill>
                    <a:schemeClr val="bg1"/>
                  </a:solidFill>
                </a:rPr>
                <a:t> + </a:t>
              </a:r>
              <a:r>
                <a:rPr lang="en-US" sz="1600" dirty="0">
                  <a:solidFill>
                    <a:schemeClr val="bg1"/>
                  </a:solidFill>
                </a:rPr>
                <a:t>TW</a:t>
              </a:r>
              <a:endParaRPr lang="bg-BG" sz="1600" dirty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3</a:t>
              </a:r>
              <a:r>
                <a:rPr lang="bg-BG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</a:rPr>
                <a:t>weeks</a:t>
              </a:r>
              <a:r>
                <a:rPr lang="bg-BG" sz="1600" dirty="0">
                  <a:solidFill>
                    <a:schemeClr val="bg1"/>
                  </a:solidFill>
                </a:rPr>
                <a:t> * 3 </a:t>
              </a:r>
              <a:r>
                <a:rPr lang="en-US" sz="1600" dirty="0">
                  <a:solidFill>
                    <a:schemeClr val="bg1"/>
                  </a:solidFill>
                </a:rPr>
                <a:t>times</a:t>
              </a:r>
              <a:endParaRPr lang="bg-BG" sz="1600" dirty="0">
                <a:solidFill>
                  <a:schemeClr val="bg1"/>
                </a:solidFill>
              </a:endParaRPr>
            </a:p>
            <a:p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94145" y="1551586"/>
              <a:ext cx="1952718" cy="1178029"/>
            </a:xfrm>
            <a:prstGeom prst="rect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solidFill>
                    <a:schemeClr val="bg1"/>
                  </a:solidFill>
                </a:rPr>
                <a:t>WS &amp;</a:t>
              </a:r>
              <a:r>
                <a:rPr lang="bg-BG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</a:rPr>
                <a:t>Cloud</a:t>
              </a:r>
              <a:endParaRPr lang="bg-BG" sz="2000" dirty="0">
                <a:solidFill>
                  <a:schemeClr val="bg1"/>
                </a:solidFill>
              </a:endParaRPr>
            </a:p>
            <a:p>
              <a:r>
                <a:rPr lang="en-GB" sz="1600" dirty="0">
                  <a:solidFill>
                    <a:schemeClr val="bg1"/>
                  </a:solidFill>
                </a:rPr>
                <a:t>8</a:t>
              </a:r>
              <a:r>
                <a:rPr lang="en-US" sz="1600" dirty="0" smtClean="0">
                  <a:solidFill>
                    <a:schemeClr val="bg1"/>
                  </a:solidFill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</a:rPr>
                <a:t>times</a:t>
              </a:r>
              <a:r>
                <a:rPr lang="bg-BG" sz="1600" dirty="0">
                  <a:solidFill>
                    <a:schemeClr val="bg1"/>
                  </a:solidFill>
                </a:rPr>
                <a:t> + </a:t>
              </a:r>
              <a:r>
                <a:rPr lang="en-US" sz="1600" dirty="0">
                  <a:solidFill>
                    <a:schemeClr val="bg1"/>
                  </a:solidFill>
                </a:rPr>
                <a:t>exam</a:t>
              </a:r>
              <a:r>
                <a:rPr lang="bg-BG" sz="1600" dirty="0">
                  <a:solidFill>
                    <a:schemeClr val="bg1"/>
                  </a:solidFill>
                </a:rPr>
                <a:t> + </a:t>
              </a:r>
              <a:r>
                <a:rPr lang="en-US" sz="1600" dirty="0">
                  <a:solidFill>
                    <a:schemeClr val="bg1"/>
                  </a:solidFill>
                </a:rPr>
                <a:t>TW</a:t>
              </a:r>
              <a:endParaRPr lang="bg-BG" sz="1600" dirty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3</a:t>
              </a:r>
              <a:r>
                <a:rPr lang="bg-BG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</a:rPr>
                <a:t>weeks</a:t>
              </a:r>
              <a:r>
                <a:rPr lang="bg-BG" sz="1600" dirty="0">
                  <a:solidFill>
                    <a:schemeClr val="bg1"/>
                  </a:solidFill>
                </a:rPr>
                <a:t> * </a:t>
              </a:r>
              <a:r>
                <a:rPr lang="en-US" sz="1600" dirty="0">
                  <a:solidFill>
                    <a:schemeClr val="bg1"/>
                  </a:solidFill>
                </a:rPr>
                <a:t>3</a:t>
              </a:r>
              <a:r>
                <a:rPr lang="bg-BG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</a:rPr>
                <a:t>times</a:t>
              </a:r>
              <a:endParaRPr lang="bg-BG" sz="1600" dirty="0">
                <a:solidFill>
                  <a:schemeClr val="bg1"/>
                </a:solidFill>
              </a:endParaRPr>
            </a:p>
            <a:p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416331" y="1551586"/>
              <a:ext cx="1266945" cy="117802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000" dirty="0">
                  <a:solidFill>
                    <a:schemeClr val="bg1"/>
                  </a:solidFill>
                </a:rPr>
                <a:t>Web Dev. </a:t>
              </a:r>
            </a:p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300" dirty="0" smtClean="0">
                  <a:solidFill>
                    <a:schemeClr val="bg1"/>
                  </a:solidFill>
                </a:rPr>
                <a:t>4 </a:t>
              </a:r>
              <a:r>
                <a:rPr lang="en-US" sz="1300" dirty="0">
                  <a:solidFill>
                    <a:schemeClr val="bg1"/>
                  </a:solidFill>
                </a:rPr>
                <a:t>times</a:t>
              </a:r>
              <a:r>
                <a:rPr lang="bg-BG" sz="1300" dirty="0">
                  <a:solidFill>
                    <a:schemeClr val="bg1"/>
                  </a:solidFill>
                </a:rPr>
                <a:t> + </a:t>
              </a:r>
              <a:r>
                <a:rPr lang="en-US" sz="1300" dirty="0" smtClean="0">
                  <a:solidFill>
                    <a:schemeClr val="bg1"/>
                  </a:solidFill>
                </a:rPr>
                <a:t>exam</a:t>
              </a:r>
              <a:endParaRPr lang="en-GB" sz="1300" dirty="0">
                <a:solidFill>
                  <a:schemeClr val="bg1"/>
                </a:solidFill>
              </a:endParaRPr>
            </a:p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300" dirty="0" smtClean="0">
                  <a:solidFill>
                    <a:schemeClr val="bg1"/>
                  </a:solidFill>
                </a:rPr>
                <a:t>2</a:t>
              </a:r>
              <a:r>
                <a:rPr lang="bg-BG" sz="1300" dirty="0" smtClean="0">
                  <a:solidFill>
                    <a:schemeClr val="bg1"/>
                  </a:solidFill>
                </a:rPr>
                <a:t> </a:t>
              </a:r>
              <a:r>
                <a:rPr lang="en-US" sz="1300" dirty="0" smtClean="0">
                  <a:solidFill>
                    <a:schemeClr val="bg1"/>
                  </a:solidFill>
                </a:rPr>
                <a:t>weeks </a:t>
              </a:r>
              <a:r>
                <a:rPr lang="bg-BG" sz="1300" dirty="0" smtClean="0">
                  <a:solidFill>
                    <a:schemeClr val="bg1"/>
                  </a:solidFill>
                </a:rPr>
                <a:t>*</a:t>
              </a:r>
              <a:r>
                <a:rPr lang="en-GB" sz="1300" dirty="0" smtClean="0">
                  <a:solidFill>
                    <a:schemeClr val="bg1"/>
                  </a:solidFill>
                </a:rPr>
                <a:t> </a:t>
              </a:r>
              <a:r>
                <a:rPr lang="bg-BG" sz="1300" dirty="0" smtClean="0">
                  <a:solidFill>
                    <a:schemeClr val="bg1"/>
                  </a:solidFill>
                </a:rPr>
                <a:t/>
              </a:r>
              <a:br>
                <a:rPr lang="bg-BG" sz="1300" dirty="0" smtClean="0">
                  <a:solidFill>
                    <a:schemeClr val="bg1"/>
                  </a:solidFill>
                </a:rPr>
              </a:br>
              <a:r>
                <a:rPr lang="en-GB" sz="1300" dirty="0" smtClean="0">
                  <a:solidFill>
                    <a:schemeClr val="bg1"/>
                  </a:solidFill>
                </a:rPr>
                <a:t>2</a:t>
              </a:r>
              <a:r>
                <a:rPr lang="bg-BG" sz="1300" dirty="0" smtClean="0">
                  <a:solidFill>
                    <a:schemeClr val="bg1"/>
                  </a:solidFill>
                </a:rPr>
                <a:t> </a:t>
              </a:r>
              <a:r>
                <a:rPr lang="en-US" sz="1300" dirty="0">
                  <a:solidFill>
                    <a:schemeClr val="bg1"/>
                  </a:solidFill>
                </a:rPr>
                <a:t>times</a:t>
              </a:r>
              <a:endParaRPr lang="bg-BG" sz="1300" dirty="0">
                <a:solidFill>
                  <a:schemeClr val="bg1"/>
                </a:solidFill>
              </a:endParaRPr>
            </a:p>
            <a:p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752745" y="1547125"/>
              <a:ext cx="2696940" cy="118249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>
                  <a:solidFill>
                    <a:schemeClr val="accent1">
                      <a:lumMod val="75000"/>
                    </a:schemeClr>
                  </a:solidFill>
                </a:rPr>
                <a:t>MVC</a:t>
              </a:r>
              <a:endParaRPr lang="bg-BG" sz="22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en-US" sz="2200" b="1" dirty="0" smtClean="0">
                  <a:solidFill>
                    <a:schemeClr val="accent1">
                      <a:lumMod val="75000"/>
                    </a:schemeClr>
                  </a:solidFill>
                </a:rPr>
                <a:t>7 </a:t>
              </a:r>
              <a:r>
                <a:rPr lang="en-US" sz="2200" b="1" dirty="0">
                  <a:solidFill>
                    <a:schemeClr val="accent1">
                      <a:lumMod val="75000"/>
                    </a:schemeClr>
                  </a:solidFill>
                </a:rPr>
                <a:t>times</a:t>
              </a:r>
              <a:r>
                <a:rPr lang="bg-BG" sz="2200" b="1" dirty="0">
                  <a:solidFill>
                    <a:schemeClr val="accent1">
                      <a:lumMod val="75000"/>
                    </a:schemeClr>
                  </a:solidFill>
                </a:rPr>
                <a:t> + </a:t>
              </a:r>
              <a:r>
                <a:rPr lang="en-US" sz="2200" b="1" dirty="0">
                  <a:solidFill>
                    <a:schemeClr val="accent1">
                      <a:lumMod val="75000"/>
                    </a:schemeClr>
                  </a:solidFill>
                </a:rPr>
                <a:t>exam + TW</a:t>
              </a:r>
              <a:endParaRPr lang="bg-BG" sz="22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en-US" sz="2200" b="1" dirty="0">
                  <a:solidFill>
                    <a:schemeClr val="accent1">
                      <a:lumMod val="75000"/>
                    </a:schemeClr>
                  </a:solidFill>
                </a:rPr>
                <a:t>3</a:t>
              </a:r>
              <a:r>
                <a:rPr lang="bg-BG" sz="2200" b="1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2200" b="1" dirty="0">
                  <a:solidFill>
                    <a:schemeClr val="accent1">
                      <a:lumMod val="75000"/>
                    </a:schemeClr>
                  </a:solidFill>
                </a:rPr>
                <a:t>weeks</a:t>
              </a:r>
              <a:r>
                <a:rPr lang="bg-BG" sz="2200" b="1" dirty="0">
                  <a:solidFill>
                    <a:schemeClr val="accent1">
                      <a:lumMod val="75000"/>
                    </a:schemeClr>
                  </a:solidFill>
                </a:rPr>
                <a:t> * 3 </a:t>
              </a:r>
              <a:r>
                <a:rPr lang="en-US" sz="2200" b="1" dirty="0">
                  <a:solidFill>
                    <a:schemeClr val="accent1">
                      <a:lumMod val="75000"/>
                    </a:schemeClr>
                  </a:solidFill>
                </a:rPr>
                <a:t>times</a:t>
              </a:r>
              <a:endParaRPr lang="bg-BG" sz="22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endParaRPr lang="en-US" sz="2200" b="1" dirty="0">
                <a:solidFill>
                  <a:schemeClr val="accent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796628" y="3146409"/>
              <a:ext cx="5650182" cy="342000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GB" sz="2000" dirty="0" smtClean="0"/>
                <a:t>Digital Marketing and SEO</a:t>
              </a:r>
              <a:endParaRPr lang="bg-BG" sz="2000" dirty="0"/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089" y="4001408"/>
            <a:ext cx="3094523" cy="231498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95" y="3810561"/>
            <a:ext cx="2427176" cy="25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8255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ASP.NET MVC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2" y="914400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Course Introduction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ASP.NET MVC Introduction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ASP.NET MVC Concepts (Part 1)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/>
              <a:t>ASP.NET MVC </a:t>
            </a:r>
            <a:r>
              <a:rPr lang="en-GB" sz="3200" dirty="0" smtClean="0"/>
              <a:t>Concepts (Part 2)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ASP.NET Identity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GB" sz="3200" dirty="0" smtClean="0"/>
              <a:t>Working with Data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3200" dirty="0" smtClean="0"/>
              <a:t>AJAX in ASP.NET MVC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3200" dirty="0" err="1" smtClean="0"/>
              <a:t>SignalR</a:t>
            </a:r>
            <a:endParaRPr lang="en-GB" sz="3200" dirty="0" smtClean="0"/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endParaRPr lang="en-GB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Course </a:t>
            </a:r>
            <a:r>
              <a:rPr lang="en-US" dirty="0" smtClean="0"/>
              <a:t>Program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902" y="3810000"/>
            <a:ext cx="4922649" cy="2200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585" y="1191874"/>
            <a:ext cx="1705282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9"/>
            </a:pPr>
            <a:r>
              <a:rPr lang="en-GB" sz="2800" dirty="0" smtClean="0"/>
              <a:t>ASP.NET Web Security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9"/>
            </a:pPr>
            <a:r>
              <a:rPr lang="en-GB" sz="2800" dirty="0" smtClean="0"/>
              <a:t>Caching Data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9"/>
            </a:pPr>
            <a:r>
              <a:rPr lang="en-GB" sz="2800" dirty="0" smtClean="0"/>
              <a:t>Lab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9"/>
            </a:pPr>
            <a:r>
              <a:rPr lang="en-GB" sz="2800" dirty="0" smtClean="0"/>
              <a:t>IIS Deployment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9"/>
            </a:pPr>
            <a:r>
              <a:rPr lang="en-GB" sz="2800" dirty="0" smtClean="0"/>
              <a:t>ASP.NET MVC Controls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9"/>
            </a:pPr>
            <a:r>
              <a:rPr lang="en-GB" sz="2800" dirty="0" smtClean="0"/>
              <a:t>Advanced Topics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9"/>
            </a:pPr>
            <a:r>
              <a:rPr lang="en-US" sz="2800" dirty="0" smtClean="0"/>
              <a:t>Exam Preparation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9"/>
            </a:pPr>
            <a:r>
              <a:rPr lang="en-US" sz="2800" dirty="0" smtClean="0"/>
              <a:t>Visual Studio 2015 &amp; ASP.NET MVC 6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9"/>
            </a:pPr>
            <a:r>
              <a:rPr lang="en-US" sz="2800" dirty="0" smtClean="0"/>
              <a:t>Exam</a:t>
            </a:r>
            <a:endParaRPr lang="en-GB" sz="2800" dirty="0" smtClean="0"/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9"/>
            </a:pPr>
            <a:endParaRPr lang="en-GB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Course </a:t>
            </a:r>
            <a:r>
              <a:rPr lang="en-US" dirty="0" smtClean="0"/>
              <a:t>Program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902" y="3810000"/>
            <a:ext cx="4922649" cy="2200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585" y="1191874"/>
            <a:ext cx="1705282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2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600" dirty="0" smtClean="0"/>
              <a:t>The "</a:t>
            </a:r>
            <a:r>
              <a:rPr lang="en-GB" sz="3600" b="1" dirty="0" smtClean="0">
                <a:solidFill>
                  <a:schemeClr val="tx2">
                    <a:lumMod val="75000"/>
                  </a:schemeClr>
                </a:solidFill>
              </a:rPr>
              <a:t>ASP.NET MVC</a:t>
            </a:r>
            <a:r>
              <a:rPr lang="en-US" sz="3600" dirty="0" smtClean="0"/>
              <a:t>" course is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NOT for beginners</a:t>
            </a:r>
            <a:endParaRPr lang="en-US" sz="3600" dirty="0" smtClean="0"/>
          </a:p>
          <a:p>
            <a:pPr>
              <a:spcBef>
                <a:spcPts val="1200"/>
              </a:spcBef>
            </a:pPr>
            <a:r>
              <a:rPr lang="en-US" sz="3600" dirty="0" smtClean="0"/>
              <a:t>Requirements:</a:t>
            </a:r>
          </a:p>
          <a:p>
            <a:pPr lvl="1"/>
            <a:r>
              <a:rPr lang="en-US" sz="3400" dirty="0" smtClean="0"/>
              <a:t>"</a:t>
            </a:r>
            <a:r>
              <a:rPr lang="en-US" sz="3400" dirty="0" smtClean="0">
                <a:hlinkClick r:id="rId2"/>
              </a:rPr>
              <a:t>Programming Basics</a:t>
            </a:r>
            <a:r>
              <a:rPr lang="en-US" sz="3400" dirty="0" smtClean="0"/>
              <a:t>" course</a:t>
            </a:r>
          </a:p>
          <a:p>
            <a:pPr lvl="1"/>
            <a:r>
              <a:rPr lang="en-US" sz="3400" dirty="0" smtClean="0"/>
              <a:t>"</a:t>
            </a:r>
            <a:r>
              <a:rPr lang="en-US" sz="3400" dirty="0" smtClean="0">
                <a:hlinkClick r:id="rId3"/>
              </a:rPr>
              <a:t>Web Fundamentals</a:t>
            </a:r>
            <a:r>
              <a:rPr lang="en-US" sz="3400" dirty="0" smtClean="0"/>
              <a:t>" course</a:t>
            </a:r>
          </a:p>
          <a:p>
            <a:pPr lvl="1"/>
            <a:r>
              <a:rPr lang="en-US" sz="3400" dirty="0" smtClean="0"/>
              <a:t>"</a:t>
            </a:r>
            <a:r>
              <a:rPr lang="en-US" sz="3400" dirty="0" smtClean="0">
                <a:hlinkClick r:id="rId4"/>
              </a:rPr>
              <a:t>Object-Oriented Programming (OOP)</a:t>
            </a:r>
            <a:r>
              <a:rPr lang="en-US" sz="3400" dirty="0" smtClean="0"/>
              <a:t>" course</a:t>
            </a:r>
          </a:p>
          <a:p>
            <a:pPr lvl="1"/>
            <a:r>
              <a:rPr lang="en-US" sz="3400" dirty="0" smtClean="0"/>
              <a:t>"</a:t>
            </a:r>
            <a:r>
              <a:rPr lang="en-US" sz="3400" dirty="0" smtClean="0">
                <a:hlinkClick r:id="rId5"/>
              </a:rPr>
              <a:t>JavaScript Basics</a:t>
            </a:r>
            <a:r>
              <a:rPr lang="en-US" sz="3400" dirty="0" smtClean="0"/>
              <a:t>" course</a:t>
            </a:r>
          </a:p>
          <a:p>
            <a:pPr lvl="1"/>
            <a:r>
              <a:rPr lang="en-US" sz="3400" dirty="0" smtClean="0"/>
              <a:t>"</a:t>
            </a:r>
            <a:r>
              <a:rPr lang="en-US" sz="3400" dirty="0" smtClean="0">
                <a:hlinkClick r:id="rId6"/>
              </a:rPr>
              <a:t>JavaScript Applications</a:t>
            </a:r>
            <a:r>
              <a:rPr lang="en-US" sz="3400" dirty="0" smtClean="0"/>
              <a:t>" course</a:t>
            </a:r>
          </a:p>
          <a:p>
            <a:pPr lvl="1"/>
            <a:r>
              <a:rPr lang="en-US" sz="3400" dirty="0" smtClean="0"/>
              <a:t>"</a:t>
            </a:r>
            <a:r>
              <a:rPr lang="en-US" sz="3400" dirty="0" smtClean="0">
                <a:hlinkClick r:id="rId7"/>
              </a:rPr>
              <a:t>Databases</a:t>
            </a:r>
            <a:r>
              <a:rPr lang="en-US" sz="3400" dirty="0" smtClean="0"/>
              <a:t>" course</a:t>
            </a:r>
          </a:p>
          <a:p>
            <a:pPr lvl="1"/>
            <a:r>
              <a:rPr lang="en-US" sz="3400" dirty="0" smtClean="0"/>
              <a:t>"</a:t>
            </a:r>
            <a:r>
              <a:rPr lang="en-US" sz="3400" dirty="0" smtClean="0">
                <a:hlinkClick r:id="rId8"/>
              </a:rPr>
              <a:t>Database Applications</a:t>
            </a:r>
            <a:r>
              <a:rPr lang="en-US" sz="3400" dirty="0" smtClean="0"/>
              <a:t>" course</a:t>
            </a:r>
          </a:p>
          <a:p>
            <a:pPr lvl="1"/>
            <a:r>
              <a:rPr lang="en-US" sz="3400" dirty="0" smtClean="0"/>
              <a:t>"</a:t>
            </a:r>
            <a:r>
              <a:rPr lang="en-US" sz="3400" dirty="0" smtClean="0">
                <a:hlinkClick r:id="rId9"/>
              </a:rPr>
              <a:t>Web Development Basics</a:t>
            </a:r>
            <a:r>
              <a:rPr lang="en-US" sz="3400" dirty="0" smtClean="0"/>
              <a:t>" course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</a:t>
            </a:r>
            <a:r>
              <a:rPr lang="en-US" smtClean="0"/>
              <a:t>for Beginners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456612" y="2590800"/>
            <a:ext cx="2895600" cy="3731182"/>
            <a:chOff x="6627811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11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851939" y="5628516"/>
              <a:ext cx="1688572" cy="692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preliminary</a:t>
              </a:r>
              <a:b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</a:br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skills 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541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412" y="16290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5954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919</Words>
  <Application>Microsoft Office PowerPoint</Application>
  <PresentationFormat>Custom</PresentationFormat>
  <Paragraphs>208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Wingdings 2</vt:lpstr>
      <vt:lpstr>SoftUni 16x9</vt:lpstr>
      <vt:lpstr>ASP.NET MVC</vt:lpstr>
      <vt:lpstr>Table of Contents</vt:lpstr>
      <vt:lpstr>Level #3 at the Software University</vt:lpstr>
      <vt:lpstr>ASP.NET MVC</vt:lpstr>
      <vt:lpstr>Course Program</vt:lpstr>
      <vt:lpstr>Course Program</vt:lpstr>
      <vt:lpstr>Warning: Not for Beginners</vt:lpstr>
      <vt:lpstr>The Trainers Team</vt:lpstr>
      <vt:lpstr>Trainers Team</vt:lpstr>
      <vt:lpstr>Trainers Team (2)</vt:lpstr>
      <vt:lpstr>ASP.NET MVC: More Details </vt:lpstr>
      <vt:lpstr>Training Duration – ASP.NET MVC</vt:lpstr>
      <vt:lpstr>Why English?</vt:lpstr>
      <vt:lpstr>ASP.NET MVC</vt:lpstr>
      <vt:lpstr>Scoring System for the "ASP.NET MVC"</vt:lpstr>
      <vt:lpstr>The Practical Exam</vt:lpstr>
      <vt:lpstr>Homework Assignments</vt:lpstr>
      <vt:lpstr>Homework Peer Reviews</vt:lpstr>
      <vt:lpstr>Resources</vt:lpstr>
      <vt:lpstr>Course Web Site &amp; Forums</vt:lpstr>
      <vt:lpstr>ASP.NET MVC Slides and Videos</vt:lpstr>
      <vt:lpstr>Software University Learning System (SULS)</vt:lpstr>
      <vt:lpstr>Recommended Software</vt:lpstr>
      <vt:lpstr>ASP.NET MVC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MVC - Course Introduction</dc:title>
  <dc:subject>Software Development Course</dc:subject>
  <dc:creator/>
  <cp:keywords>ASP.NET MVC, C#,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2015-06-24T14:18:58Z</dcterms:modified>
  <cp:category>ASP.NET MVC, C#,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